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67" r:id="rId7"/>
    <p:sldId id="294" r:id="rId8"/>
    <p:sldId id="268" r:id="rId9"/>
    <p:sldId id="266" r:id="rId10"/>
    <p:sldId id="295" r:id="rId11"/>
    <p:sldId id="274" r:id="rId12"/>
    <p:sldId id="296" r:id="rId13"/>
    <p:sldId id="297" r:id="rId14"/>
    <p:sldId id="298" r:id="rId15"/>
    <p:sldId id="275" r:id="rId16"/>
    <p:sldId id="299" r:id="rId17"/>
    <p:sldId id="300" r:id="rId18"/>
    <p:sldId id="277" r:id="rId19"/>
    <p:sldId id="301" r:id="rId20"/>
    <p:sldId id="278" r:id="rId21"/>
    <p:sldId id="302" r:id="rId22"/>
    <p:sldId id="303" r:id="rId23"/>
    <p:sldId id="304" r:id="rId24"/>
    <p:sldId id="305" r:id="rId25"/>
    <p:sldId id="306" r:id="rId26"/>
    <p:sldId id="282" r:id="rId27"/>
    <p:sldId id="26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文杰" initials="刘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4A4D"/>
    <a:srgbClr val="37294B"/>
    <a:srgbClr val="FB7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40" y="56"/>
      </p:cViewPr>
      <p:guideLst>
        <p:guide pos="3817"/>
        <p:guide orient="horz" pos="867"/>
        <p:guide pos="347"/>
        <p:guide pos="7310"/>
        <p:guide orient="horz" pos="3475"/>
        <p:guide orient="horz" pos="19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sv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F6D599-890F-4351-B6ED-F0FCB2485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730C35-054C-4DDD-909E-699D81B4B18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F6D599-890F-4351-B6ED-F0FCB2485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730C35-054C-4DDD-909E-699D81B4B1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F6D599-890F-4351-B6ED-F0FCB2485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730C35-054C-4DDD-909E-699D81B4B1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F6D599-890F-4351-B6ED-F0FCB2485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730C35-054C-4DDD-909E-699D81B4B1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F6D599-890F-4351-B6ED-F0FCB2485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730C35-054C-4DDD-909E-699D81B4B1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F6D599-890F-4351-B6ED-F0FCB2485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730C35-054C-4DDD-909E-699D81B4B1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6" b="73616"/>
          <a:stretch>
            <a:fillRect/>
          </a:stretch>
        </p:blipFill>
        <p:spPr>
          <a:xfrm>
            <a:off x="0" y="0"/>
            <a:ext cx="12192000" cy="1390648"/>
          </a:xfrm>
          <a:custGeom>
            <a:avLst/>
            <a:gdLst>
              <a:gd name="connsiteX0" fmla="*/ 0 w 12192000"/>
              <a:gd name="connsiteY0" fmla="*/ 0 h 1390648"/>
              <a:gd name="connsiteX1" fmla="*/ 12192000 w 12192000"/>
              <a:gd name="connsiteY1" fmla="*/ 0 h 1390648"/>
              <a:gd name="connsiteX2" fmla="*/ 12192000 w 12192000"/>
              <a:gd name="connsiteY2" fmla="*/ 1112519 h 1390648"/>
              <a:gd name="connsiteX3" fmla="*/ 6096000 w 12192000"/>
              <a:gd name="connsiteY3" fmla="*/ 1390648 h 1390648"/>
              <a:gd name="connsiteX4" fmla="*/ 0 w 12192000"/>
              <a:gd name="connsiteY4" fmla="*/ 1112519 h 139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390648">
                <a:moveTo>
                  <a:pt x="0" y="0"/>
                </a:moveTo>
                <a:lnTo>
                  <a:pt x="12192000" y="0"/>
                </a:lnTo>
                <a:lnTo>
                  <a:pt x="12192000" y="1112519"/>
                </a:lnTo>
                <a:lnTo>
                  <a:pt x="6096000" y="1390648"/>
                </a:lnTo>
                <a:lnTo>
                  <a:pt x="0" y="1112519"/>
                </a:lnTo>
                <a:close/>
              </a:path>
            </a:pathLst>
          </a:custGeom>
        </p:spPr>
      </p:pic>
      <p:grpSp>
        <p:nvGrpSpPr>
          <p:cNvPr id="14" name="组合 13"/>
          <p:cNvGrpSpPr/>
          <p:nvPr userDrawn="1"/>
        </p:nvGrpSpPr>
        <p:grpSpPr>
          <a:xfrm>
            <a:off x="5916117" y="6286500"/>
            <a:ext cx="359766" cy="359766"/>
            <a:chOff x="5724525" y="5599608"/>
            <a:chExt cx="742950" cy="742950"/>
          </a:xfrm>
        </p:grpSpPr>
        <p:sp>
          <p:nvSpPr>
            <p:cNvPr id="15" name="椭圆 14"/>
            <p:cNvSpPr/>
            <p:nvPr/>
          </p:nvSpPr>
          <p:spPr>
            <a:xfrm>
              <a:off x="5724525" y="5599608"/>
              <a:ext cx="742950" cy="74295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5867585" y="5742668"/>
              <a:ext cx="456830" cy="456830"/>
            </a:xfrm>
            <a:prstGeom prst="rect">
              <a:avLst/>
            </a:prstGeom>
          </p:spPr>
        </p:pic>
      </p:grpSp>
      <p:sp>
        <p:nvSpPr>
          <p:cNvPr id="20" name="流程图: 离页连接符 19"/>
          <p:cNvSpPr/>
          <p:nvPr userDrawn="1"/>
        </p:nvSpPr>
        <p:spPr>
          <a:xfrm>
            <a:off x="0" y="0"/>
            <a:ext cx="12192000" cy="1390648"/>
          </a:xfrm>
          <a:prstGeom prst="flowChartOffpageConnector">
            <a:avLst/>
          </a:prstGeom>
          <a:gradFill>
            <a:gsLst>
              <a:gs pos="24000">
                <a:schemeClr val="accent1">
                  <a:alpha val="95000"/>
                </a:schemeClr>
              </a:gs>
              <a:gs pos="100000">
                <a:schemeClr val="accent2">
                  <a:alpha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5" b="18882"/>
          <a:stretch>
            <a:fillRect/>
          </a:stretch>
        </p:blipFill>
        <p:spPr>
          <a:xfrm>
            <a:off x="0" y="0"/>
            <a:ext cx="12192000" cy="545737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-14515"/>
            <a:ext cx="12192000" cy="5471886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6" b="73616"/>
          <a:stretch>
            <a:fillRect/>
          </a:stretch>
        </p:blipFill>
        <p:spPr>
          <a:xfrm>
            <a:off x="0" y="0"/>
            <a:ext cx="12192000" cy="1390648"/>
          </a:xfrm>
          <a:custGeom>
            <a:avLst/>
            <a:gdLst>
              <a:gd name="connsiteX0" fmla="*/ 0 w 12192000"/>
              <a:gd name="connsiteY0" fmla="*/ 0 h 1390648"/>
              <a:gd name="connsiteX1" fmla="*/ 12192000 w 12192000"/>
              <a:gd name="connsiteY1" fmla="*/ 0 h 1390648"/>
              <a:gd name="connsiteX2" fmla="*/ 12192000 w 12192000"/>
              <a:gd name="connsiteY2" fmla="*/ 1112519 h 1390648"/>
              <a:gd name="connsiteX3" fmla="*/ 6096000 w 12192000"/>
              <a:gd name="connsiteY3" fmla="*/ 1390648 h 1390648"/>
              <a:gd name="connsiteX4" fmla="*/ 0 w 12192000"/>
              <a:gd name="connsiteY4" fmla="*/ 1112519 h 139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390648">
                <a:moveTo>
                  <a:pt x="0" y="0"/>
                </a:moveTo>
                <a:lnTo>
                  <a:pt x="12192000" y="0"/>
                </a:lnTo>
                <a:lnTo>
                  <a:pt x="12192000" y="1112519"/>
                </a:lnTo>
                <a:lnTo>
                  <a:pt x="6096000" y="1390648"/>
                </a:lnTo>
                <a:lnTo>
                  <a:pt x="0" y="1112519"/>
                </a:lnTo>
                <a:close/>
              </a:path>
            </a:pathLst>
          </a:custGeom>
        </p:spPr>
      </p:pic>
      <p:grpSp>
        <p:nvGrpSpPr>
          <p:cNvPr id="14" name="组合 13"/>
          <p:cNvGrpSpPr/>
          <p:nvPr userDrawn="1"/>
        </p:nvGrpSpPr>
        <p:grpSpPr>
          <a:xfrm>
            <a:off x="5778500" y="5958383"/>
            <a:ext cx="635000" cy="635000"/>
            <a:chOff x="5724525" y="5599608"/>
            <a:chExt cx="742950" cy="742950"/>
          </a:xfrm>
        </p:grpSpPr>
        <p:sp>
          <p:nvSpPr>
            <p:cNvPr id="15" name="椭圆 14"/>
            <p:cNvSpPr/>
            <p:nvPr/>
          </p:nvSpPr>
          <p:spPr>
            <a:xfrm>
              <a:off x="5724525" y="5599608"/>
              <a:ext cx="742950" cy="74295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867585" y="5742668"/>
              <a:ext cx="456830" cy="456830"/>
            </a:xfrm>
            <a:prstGeom prst="rect">
              <a:avLst/>
            </a:prstGeom>
          </p:spPr>
        </p:pic>
      </p:grpSp>
      <p:sp>
        <p:nvSpPr>
          <p:cNvPr id="20" name="流程图: 离页连接符 19"/>
          <p:cNvSpPr/>
          <p:nvPr userDrawn="1"/>
        </p:nvSpPr>
        <p:spPr>
          <a:xfrm>
            <a:off x="0" y="0"/>
            <a:ext cx="12192000" cy="1390648"/>
          </a:xfrm>
          <a:prstGeom prst="flowChartOffpageConnector">
            <a:avLst/>
          </a:prstGeom>
          <a:gradFill>
            <a:gsLst>
              <a:gs pos="24000">
                <a:schemeClr val="accent1">
                  <a:alpha val="95000"/>
                </a:schemeClr>
              </a:gs>
              <a:gs pos="100000">
                <a:schemeClr val="accent2">
                  <a:alpha val="95000"/>
                </a:schemeClr>
              </a:gs>
            </a:gsLst>
            <a:lin ang="5400000" scaled="0"/>
          </a:gradFill>
          <a:ln>
            <a:noFill/>
          </a:ln>
          <a:effectLst>
            <a:outerShdw blurRad="25400" dist="25400" dir="5400000" sx="99000" sy="99000" algn="ctr" rotWithShape="0">
              <a:srgbClr val="000000">
                <a:alpha val="5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F6D599-890F-4351-B6ED-F0FCB2485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730C35-054C-4DDD-909E-699D81B4B1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accent1">
                  <a:alpha val="87000"/>
                </a:schemeClr>
              </a:gs>
              <a:gs pos="100000">
                <a:schemeClr val="accent2">
                  <a:alpha val="8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6" Type="http://schemas.openxmlformats.org/officeDocument/2006/relationships/image" Target="../media/image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Relationship Id="rId3" Type="http://schemas.openxmlformats.org/officeDocument/2006/relationships/image" Target="../media/image14.png"/><Relationship Id="rId2" Type="http://schemas.openxmlformats.org/officeDocument/2006/relationships/image" Target="../media/image4.sv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6.png"/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10.svg"/><Relationship Id="rId7" Type="http://schemas.openxmlformats.org/officeDocument/2006/relationships/image" Target="../media/image31.png"/><Relationship Id="rId6" Type="http://schemas.openxmlformats.org/officeDocument/2006/relationships/image" Target="../media/image9.svg"/><Relationship Id="rId5" Type="http://schemas.openxmlformats.org/officeDocument/2006/relationships/image" Target="../media/image30.png"/><Relationship Id="rId4" Type="http://schemas.openxmlformats.org/officeDocument/2006/relationships/image" Target="../media/image8.svg"/><Relationship Id="rId3" Type="http://schemas.openxmlformats.org/officeDocument/2006/relationships/image" Target="../media/image29.png"/><Relationship Id="rId2" Type="http://schemas.openxmlformats.org/officeDocument/2006/relationships/image" Target="../media/image7.svg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4" Type="http://schemas.openxmlformats.org/officeDocument/2006/relationships/image" Target="../media/image13.svg"/><Relationship Id="rId13" Type="http://schemas.openxmlformats.org/officeDocument/2006/relationships/image" Target="../media/image34.png"/><Relationship Id="rId12" Type="http://schemas.openxmlformats.org/officeDocument/2006/relationships/image" Target="../media/image12.svg"/><Relationship Id="rId11" Type="http://schemas.openxmlformats.org/officeDocument/2006/relationships/image" Target="../media/image33.png"/><Relationship Id="rId10" Type="http://schemas.openxmlformats.org/officeDocument/2006/relationships/image" Target="../media/image11.sv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accent1">
                  <a:alpha val="87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离页连接符 13"/>
          <p:cNvSpPr/>
          <p:nvPr/>
        </p:nvSpPr>
        <p:spPr>
          <a:xfrm flipV="1">
            <a:off x="0" y="5467350"/>
            <a:ext cx="12192000" cy="1390648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77498" y="1786497"/>
            <a:ext cx="8037004" cy="1323439"/>
          </a:xfrm>
          <a:prstGeom prst="rect">
            <a:avLst/>
          </a:prstGeom>
          <a:noFill/>
          <a:effectLst>
            <a:outerShdw blurRad="50800" dist="25400" dir="27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spc="600" dirty="0">
                <a:solidFill>
                  <a:schemeClr val="bg1"/>
                </a:solidFill>
                <a:latin typeface="+mj-ea"/>
                <a:ea typeface="+mj-ea"/>
              </a:rPr>
              <a:t>集训营产品介绍</a:t>
            </a:r>
            <a:endParaRPr lang="zh-CN" altLang="en-US" sz="8000" b="1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81450" y="3118366"/>
            <a:ext cx="4229100" cy="523220"/>
          </a:xfrm>
          <a:prstGeom prst="rect">
            <a:avLst/>
          </a:prstGeom>
          <a:noFill/>
          <a:effectLst>
            <a:outerShdw blurRad="50800" dist="25400" dir="27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dirty="0">
                <a:solidFill>
                  <a:schemeClr val="bg1"/>
                </a:solidFill>
                <a:latin typeface="+mj-lt"/>
              </a:rPr>
              <a:t>Product Presentation</a:t>
            </a:r>
            <a:endParaRPr lang="zh-CN" altLang="en-US" sz="2800" spc="3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912644" y="3860224"/>
            <a:ext cx="36671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288280" y="4624626"/>
            <a:ext cx="1615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刘梅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5778500" y="5867233"/>
            <a:ext cx="635000" cy="635000"/>
            <a:chOff x="5724525" y="5599608"/>
            <a:chExt cx="742950" cy="742950"/>
          </a:xfrm>
        </p:grpSpPr>
        <p:sp>
          <p:nvSpPr>
            <p:cNvPr id="25" name="椭圆 24"/>
            <p:cNvSpPr/>
            <p:nvPr/>
          </p:nvSpPr>
          <p:spPr>
            <a:xfrm>
              <a:off x="5724525" y="5599608"/>
              <a:ext cx="742950" cy="74295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7" name="图形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867585" y="5742668"/>
              <a:ext cx="456830" cy="456830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4700587" y="610707"/>
            <a:ext cx="27908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r="1215"/>
          <a:stretch>
            <a:fillRect/>
          </a:stretch>
        </p:blipFill>
        <p:spPr>
          <a:xfrm>
            <a:off x="133349" y="1462086"/>
            <a:ext cx="12081528" cy="4595814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各营型差异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各营型差异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1392554" y="1544458"/>
          <a:ext cx="8736291" cy="501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00"/>
                <a:gridCol w="1636971"/>
                <a:gridCol w="2133600"/>
                <a:gridCol w="985420"/>
                <a:gridCol w="622300"/>
                <a:gridCol w="792580"/>
                <a:gridCol w="695325"/>
                <a:gridCol w="813395"/>
              </a:tblGrid>
              <a:tr h="21717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类别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营型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开课时间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天数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公共课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全科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1021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标准班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标准班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 rowSpan="18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3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</a:t>
                      </a:r>
                      <a:endParaRPr lang="zh-CN" altLang="en-US" sz="3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3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段</a:t>
                      </a:r>
                      <a:endParaRPr lang="zh-CN" altLang="en-US" sz="3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3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营</a:t>
                      </a:r>
                      <a:endParaRPr lang="zh-CN" altLang="en-US" sz="3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超值体验营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节假日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全年集训营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4.20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寒假集训营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1.26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春季集训营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6.30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4.20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6.30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6.30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暑期集训营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8.30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52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8.01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8.30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半年集训营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8.01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140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秋季集训营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10.01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80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冲刺密训营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11.01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288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11.20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415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复试通关营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各营型差异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/>
        </p:nvGraphicFramePr>
        <p:xfrm>
          <a:off x="2019300" y="1762125"/>
          <a:ext cx="8153400" cy="3653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055"/>
                <a:gridCol w="1049020"/>
                <a:gridCol w="1824355"/>
                <a:gridCol w="821055"/>
                <a:gridCol w="1174750"/>
                <a:gridCol w="821055"/>
                <a:gridCol w="821055"/>
                <a:gridCol w="821055"/>
              </a:tblGrid>
              <a:tr h="32893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类别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营型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开课时间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天数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公共课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全科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1976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标准班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标准班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7820">
                <a:tc rowSpan="8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武大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华科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定向营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全年集训营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45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4.20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782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45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782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半年集训营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45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8.01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7820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秋季集训营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455">
                <a:tc vMerge="1">
                  <a:tcPr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冲刺密训营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11.01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802438" y="5549900"/>
            <a:ext cx="2573338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2.协议班为保校线</a:t>
            </a:r>
            <a:endParaRPr lang="en-US" altLang="zh-CN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94773" y="5549583"/>
            <a:ext cx="165798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1.师资倾斜</a:t>
            </a:r>
            <a:endParaRPr lang="en-US" altLang="zh-CN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各营型差异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graphicFrame>
        <p:nvGraphicFramePr>
          <p:cNvPr id="5" name="表格 -1"/>
          <p:cNvGraphicFramePr/>
          <p:nvPr/>
        </p:nvGraphicFramePr>
        <p:xfrm>
          <a:off x="1843088" y="1588452"/>
          <a:ext cx="8256270" cy="3185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215"/>
                <a:gridCol w="1062355"/>
                <a:gridCol w="1847850"/>
                <a:gridCol w="831215"/>
                <a:gridCol w="1189355"/>
                <a:gridCol w="831215"/>
                <a:gridCol w="831850"/>
                <a:gridCol w="831215"/>
              </a:tblGrid>
              <a:tr h="351790"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类别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营型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开课时间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天数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公共课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全科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6294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标准班</a:t>
                      </a:r>
                      <a:endParaRPr lang="zh-CN" altLang="en-US" sz="14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标准班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协议班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 rowSpan="6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西综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法硕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2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专项营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春季集训营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3.20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6.30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全年集训营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3.20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暑期集训营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8.30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3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半年集训营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秋季集训营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9.10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冲刺密训营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11.01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——</a:t>
                      </a: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50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endParaRPr lang="en-US" altLang="zh-CN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zh-CN" sz="16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99"/>
          <p:cNvSpPr txBox="1"/>
          <p:nvPr/>
        </p:nvSpPr>
        <p:spPr>
          <a:xfrm>
            <a:off x="1726883" y="4774247"/>
            <a:ext cx="8488680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授课模式：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专业课班课（总部名师）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每周答疑（优秀研究生或名师）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专业课一对一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单独分班时间：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en-US" altLang="zh-CN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开班基地：日海基地</a:t>
            </a:r>
            <a:endParaRPr lang="zh-CN" altLang="en-US" sz="20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0863" y="2397922"/>
            <a:ext cx="9203518" cy="1346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5400000">
            <a:off x="9394033" y="2125648"/>
            <a:ext cx="2641600" cy="1920904"/>
          </a:xfrm>
          <a:prstGeom prst="triangle">
            <a:avLst>
              <a:gd name="adj" fmla="val 51181"/>
            </a:avLst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9277" y="2772318"/>
            <a:ext cx="1915595" cy="597408"/>
            <a:chOff x="1330752" y="3115218"/>
            <a:chExt cx="1915595" cy="597408"/>
          </a:xfrm>
        </p:grpSpPr>
        <p:sp>
          <p:nvSpPr>
            <p:cNvPr id="9" name="矩形 8"/>
            <p:cNvSpPr/>
            <p:nvPr/>
          </p:nvSpPr>
          <p:spPr>
            <a:xfrm>
              <a:off x="1330752" y="3115218"/>
              <a:ext cx="1915595" cy="5974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606977" y="3210719"/>
              <a:ext cx="406406" cy="406406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969522" y="3217306"/>
              <a:ext cx="1008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协议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85086" y="2772318"/>
            <a:ext cx="1915595" cy="597408"/>
            <a:chOff x="3437272" y="3115218"/>
            <a:chExt cx="1915595" cy="597408"/>
          </a:xfrm>
        </p:grpSpPr>
        <p:sp>
          <p:nvSpPr>
            <p:cNvPr id="16" name="矩形 15"/>
            <p:cNvSpPr/>
            <p:nvPr/>
          </p:nvSpPr>
          <p:spPr>
            <a:xfrm>
              <a:off x="3437272" y="3115218"/>
              <a:ext cx="1915595" cy="5974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05998" y="3271049"/>
              <a:ext cx="346076" cy="346076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4084516" y="3217306"/>
              <a:ext cx="1008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  课时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810895" y="2772318"/>
            <a:ext cx="1915595" cy="597408"/>
            <a:chOff x="5534462" y="3115218"/>
            <a:chExt cx="1915595" cy="597408"/>
          </a:xfrm>
        </p:grpSpPr>
        <p:sp>
          <p:nvSpPr>
            <p:cNvPr id="17" name="矩形 16"/>
            <p:cNvSpPr/>
            <p:nvPr/>
          </p:nvSpPr>
          <p:spPr>
            <a:xfrm>
              <a:off x="5534462" y="3115218"/>
              <a:ext cx="1915595" cy="5974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61927" y="3210719"/>
              <a:ext cx="395288" cy="395288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6199510" y="3188731"/>
              <a:ext cx="10085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服务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45482" y="4124042"/>
            <a:ext cx="2295534" cy="1137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目标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退费、重读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01316" y="4116030"/>
            <a:ext cx="2295534" cy="224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一对一课时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密训班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四天四夜复试通关班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20925" y="4096697"/>
            <a:ext cx="2295534" cy="224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回访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学习计划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分班教学</a:t>
            </a:r>
            <a:endParaRPr lang="en-US" altLang="zh-CN" sz="2400" dirty="0">
              <a:solidFill>
                <a:schemeClr val="accent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专属学管师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各营型差异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各营型差异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381125" y="1809750"/>
          <a:ext cx="9429750" cy="4153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898"/>
                <a:gridCol w="1635869"/>
                <a:gridCol w="1776633"/>
                <a:gridCol w="1809750"/>
                <a:gridCol w="968496"/>
                <a:gridCol w="1546104"/>
              </a:tblGrid>
              <a:tr h="96141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营型</a:t>
                      </a:r>
                      <a:endParaRPr lang="zh-CN" sz="16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类别</a:t>
                      </a:r>
                      <a:endParaRPr lang="zh-CN" sz="16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公共课（课时）</a:t>
                      </a:r>
                      <a:endParaRPr lang="zh-CN" sz="16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专业课（课时）</a:t>
                      </a:r>
                      <a:endParaRPr lang="zh-CN" sz="16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密训班</a:t>
                      </a:r>
                      <a:endParaRPr lang="zh-CN" sz="16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复试通关班</a:t>
                      </a:r>
                      <a:endParaRPr lang="zh-CN" sz="16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739385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定向营（全年、半年）</a:t>
                      </a:r>
                      <a:endParaRPr lang="zh-CN" sz="16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64</a:t>
                      </a: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、</a:t>
                      </a: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60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56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90517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定向营（秋季）</a:t>
                      </a:r>
                      <a:endParaRPr lang="zh-CN" sz="16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48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48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90517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定向营（冲刺）</a:t>
                      </a:r>
                      <a:endParaRPr lang="zh-CN" sz="16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36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28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90517"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全年集训营</a:t>
                      </a:r>
                      <a:endParaRPr lang="zh-CN" sz="16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保校线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56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50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9051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协议班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×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50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√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90517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标准班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×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36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×</a:t>
                      </a:r>
                      <a:endParaRPr lang="zh-CN" sz="16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×</a:t>
                      </a:r>
                      <a:endParaRPr lang="zh-CN" sz="16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各营型差异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52575" y="2014379"/>
          <a:ext cx="8915400" cy="3333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1979"/>
                <a:gridCol w="1242084"/>
                <a:gridCol w="1015960"/>
                <a:gridCol w="1242084"/>
                <a:gridCol w="1294102"/>
                <a:gridCol w="1242084"/>
                <a:gridCol w="1587107"/>
              </a:tblGrid>
              <a:tr h="4157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类别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标准班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协议班</a:t>
                      </a:r>
                      <a:endParaRPr lang="zh-CN" sz="2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保校线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定向营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飞跃营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私人订制营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157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学习计划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阶段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月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月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月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周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周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157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家长回访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月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月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月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月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周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次</a:t>
                      </a: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周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157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目标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国家线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校线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校线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录取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录取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157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单独分班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7</a:t>
                      </a: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月开班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定向班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定向班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157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院校指导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班课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班课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班课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一对一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一对一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一对一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  <a:tr h="4157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师资倾斜</a:t>
                      </a:r>
                      <a:endParaRPr lang="zh-CN" sz="2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2060"/>
                          </a:solidFill>
                          <a:effectLst/>
                        </a:rPr>
                        <a:t>/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2060"/>
                          </a:solidFill>
                          <a:effectLst/>
                        </a:rPr>
                        <a:t>优先考虑</a:t>
                      </a:r>
                      <a:endParaRPr lang="zh-CN" sz="2000" kern="10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优先考虑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2060"/>
                          </a:solidFill>
                          <a:effectLst/>
                        </a:rPr>
                        <a:t>优先考虑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charset="0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2"/>
          <p:cNvSpPr txBox="1"/>
          <p:nvPr/>
        </p:nvSpPr>
        <p:spPr>
          <a:xfrm>
            <a:off x="1733550" y="1813866"/>
            <a:ext cx="2681521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费用加收情况</a:t>
            </a:r>
            <a:endParaRPr lang="zh-CN" altLang="en-US" sz="32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</p:txBody>
      </p:sp>
      <p:sp>
        <p:nvSpPr>
          <p:cNvPr id="41" name=" 184"/>
          <p:cNvSpPr/>
          <p:nvPr/>
        </p:nvSpPr>
        <p:spPr>
          <a:xfrm>
            <a:off x="1042987" y="2800349"/>
            <a:ext cx="317585" cy="3092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sp>
        <p:nvSpPr>
          <p:cNvPr id="42" name="文本框 1"/>
          <p:cNvSpPr txBox="1"/>
          <p:nvPr/>
        </p:nvSpPr>
        <p:spPr>
          <a:xfrm>
            <a:off x="1733550" y="2555874"/>
            <a:ext cx="9151583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语言类（有二外要求的）、体育类、艺术类（不含音乐类）加收4000元；音乐类、乐器类加收6000元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</p:txBody>
      </p:sp>
      <p:sp>
        <p:nvSpPr>
          <p:cNvPr id="58" name="文本框 4"/>
          <p:cNvSpPr txBox="1"/>
          <p:nvPr/>
        </p:nvSpPr>
        <p:spPr>
          <a:xfrm>
            <a:off x="1733550" y="3578225"/>
            <a:ext cx="9151583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报考的目标院校目标专业，其上一年招生人数少于15人（含）要加收1000元，少于10人（含）要加收3000元，少于5人（含）要加收8000元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</p:txBody>
      </p:sp>
      <p:sp>
        <p:nvSpPr>
          <p:cNvPr id="59" name=" 184"/>
          <p:cNvSpPr/>
          <p:nvPr/>
        </p:nvSpPr>
        <p:spPr>
          <a:xfrm>
            <a:off x="1042987" y="5153024"/>
            <a:ext cx="317585" cy="3092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sp>
        <p:nvSpPr>
          <p:cNvPr id="60" name="文本框 6"/>
          <p:cNvSpPr txBox="1"/>
          <p:nvPr/>
        </p:nvSpPr>
        <p:spPr>
          <a:xfrm>
            <a:off x="1717675" y="4906963"/>
            <a:ext cx="9149247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政英公共课保校线加收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6000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元；政英数公共课保校线加收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8000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元；全科保校线加收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10000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黑体" panose="02010609060101010101" charset="-122"/>
              </a:rPr>
              <a:t>元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黑体" panose="02010609060101010101" charset="-122"/>
            </a:endParaRPr>
          </a:p>
        </p:txBody>
      </p:sp>
      <p:sp>
        <p:nvSpPr>
          <p:cNvPr id="61" name=" 184"/>
          <p:cNvSpPr/>
          <p:nvPr/>
        </p:nvSpPr>
        <p:spPr>
          <a:xfrm>
            <a:off x="1042987" y="2800349"/>
            <a:ext cx="317585" cy="3092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sp>
        <p:nvSpPr>
          <p:cNvPr id="62" name=" 184"/>
          <p:cNvSpPr/>
          <p:nvPr/>
        </p:nvSpPr>
        <p:spPr>
          <a:xfrm>
            <a:off x="1042987" y="3976687"/>
            <a:ext cx="317585" cy="3092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sp>
        <p:nvSpPr>
          <p:cNvPr id="63" name=" 184"/>
          <p:cNvSpPr/>
          <p:nvPr/>
        </p:nvSpPr>
        <p:spPr>
          <a:xfrm>
            <a:off x="1042987" y="5153024"/>
            <a:ext cx="317585" cy="3092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各营型差异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accent1">
                  <a:alpha val="87000"/>
                </a:schemeClr>
              </a:gs>
              <a:gs pos="100000">
                <a:schemeClr val="accent2">
                  <a:alpha val="8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37120" y="1897901"/>
            <a:ext cx="6673605" cy="1862048"/>
            <a:chOff x="2530475" y="2497976"/>
            <a:chExt cx="6673605" cy="1862048"/>
          </a:xfrm>
        </p:grpSpPr>
        <p:sp>
          <p:nvSpPr>
            <p:cNvPr id="4" name="文本框 3"/>
            <p:cNvSpPr txBox="1"/>
            <p:nvPr/>
          </p:nvSpPr>
          <p:spPr>
            <a:xfrm>
              <a:off x="2530475" y="2497976"/>
              <a:ext cx="3213100" cy="1862048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P</a:t>
              </a:r>
              <a:r>
                <a:rPr lang="en-US" altLang="zh-CN" sz="6000" dirty="0">
                  <a:solidFill>
                    <a:schemeClr val="bg2"/>
                  </a:solidFill>
                  <a:latin typeface="+mj-lt"/>
                </a:rPr>
                <a:t>art </a:t>
              </a:r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4</a:t>
              </a:r>
              <a:endParaRPr lang="zh-CN" altLang="en-US" sz="11500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6054" y="3013502"/>
              <a:ext cx="3328026" cy="830997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chemeClr val="bg2"/>
                  </a:solidFill>
                  <a:latin typeface="+mj-ea"/>
                  <a:ea typeface="+mj-ea"/>
                </a:rPr>
                <a:t>基地风采</a:t>
              </a:r>
              <a:endParaRPr lang="zh-CN" altLang="en-US" sz="48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流程图: 离页连接符 15"/>
          <p:cNvSpPr/>
          <p:nvPr/>
        </p:nvSpPr>
        <p:spPr>
          <a:xfrm flipV="1">
            <a:off x="0" y="5467350"/>
            <a:ext cx="12192000" cy="1390648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778500" y="5958383"/>
            <a:ext cx="635000" cy="635000"/>
            <a:chOff x="5724525" y="5599608"/>
            <a:chExt cx="742950" cy="742950"/>
          </a:xfrm>
        </p:grpSpPr>
        <p:sp>
          <p:nvSpPr>
            <p:cNvPr id="21" name="椭圆 20"/>
            <p:cNvSpPr/>
            <p:nvPr/>
          </p:nvSpPr>
          <p:spPr>
            <a:xfrm>
              <a:off x="5724525" y="5599608"/>
              <a:ext cx="742950" cy="74295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67585" y="5742668"/>
              <a:ext cx="456830" cy="45683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4694238" y="653676"/>
            <a:ext cx="27908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基地风采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60" y="2532380"/>
            <a:ext cx="3725931" cy="279396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32" y="2532380"/>
            <a:ext cx="3608472" cy="279589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585" y="2532380"/>
            <a:ext cx="3598844" cy="279589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accent1">
                  <a:alpha val="87000"/>
                </a:schemeClr>
              </a:gs>
              <a:gs pos="100000">
                <a:schemeClr val="accent2">
                  <a:alpha val="8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181600" y="447674"/>
            <a:ext cx="1828800" cy="1165845"/>
            <a:chOff x="5181600" y="447674"/>
            <a:chExt cx="1828800" cy="1165845"/>
          </a:xfrm>
          <a:effectLst>
            <a:outerShdw blurRad="50800" dist="25400" dir="2700000" algn="ctr" rotWithShape="0">
              <a:srgbClr val="000000">
                <a:alpha val="43137"/>
              </a:srgbClr>
            </a:outerShdw>
          </a:effectLst>
        </p:grpSpPr>
        <p:sp>
          <p:nvSpPr>
            <p:cNvPr id="4" name="文本框 3"/>
            <p:cNvSpPr txBox="1"/>
            <p:nvPr/>
          </p:nvSpPr>
          <p:spPr>
            <a:xfrm>
              <a:off x="5181600" y="447674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chemeClr val="bg1"/>
                  </a:solidFill>
                  <a:latin typeface="+mj-ea"/>
                  <a:ea typeface="+mj-ea"/>
                </a:rPr>
                <a:t>目录</a:t>
              </a:r>
              <a:endParaRPr lang="zh-CN" altLang="en-US" sz="5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68086" y="1305742"/>
              <a:ext cx="1724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</a:rPr>
                <a:t>CONTENTS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5233988" y="1691532"/>
            <a:ext cx="17240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070100" y="2167851"/>
            <a:ext cx="863600" cy="863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900" dirty="0">
                <a:solidFill>
                  <a:schemeClr val="bg2"/>
                </a:solidFill>
                <a:latin typeface="+mn-ea"/>
              </a:rPr>
              <a:t>01</a:t>
            </a:r>
            <a:endParaRPr lang="zh-CN" altLang="en-US" sz="29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59175" y="2307264"/>
            <a:ext cx="212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spc="400" dirty="0">
                <a:solidFill>
                  <a:schemeClr val="bg2"/>
                </a:solidFill>
                <a:latin typeface="+mj-ea"/>
                <a:ea typeface="+mj-ea"/>
              </a:rPr>
              <a:t>辅导模式</a:t>
            </a:r>
            <a:endParaRPr kumimoji="0" lang="zh-CN" altLang="en-US" sz="3200" b="0" i="0" u="none" strike="noStrike" kern="1200" cap="none" spc="40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010400" y="2167851"/>
            <a:ext cx="863600" cy="863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900" dirty="0">
                <a:solidFill>
                  <a:schemeClr val="bg2"/>
                </a:solidFill>
                <a:latin typeface="+mn-ea"/>
              </a:rPr>
              <a:t>02</a:t>
            </a:r>
            <a:endParaRPr lang="zh-CN" altLang="en-US" sz="29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99475" y="2307264"/>
            <a:ext cx="212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spc="400" dirty="0">
                <a:solidFill>
                  <a:schemeClr val="bg2"/>
                </a:solidFill>
                <a:latin typeface="+mj-ea"/>
                <a:ea typeface="+mj-ea"/>
              </a:rPr>
              <a:t>授课师资</a:t>
            </a:r>
            <a:endParaRPr lang="zh-CN" altLang="en-US" sz="3200" spc="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7550" y="3592077"/>
            <a:ext cx="863600" cy="863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900" dirty="0">
                <a:solidFill>
                  <a:schemeClr val="bg2"/>
                </a:solidFill>
                <a:latin typeface="+mn-ea"/>
              </a:rPr>
              <a:t>03</a:t>
            </a:r>
            <a:endParaRPr lang="zh-CN" altLang="en-US" sz="29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06625" y="3731490"/>
            <a:ext cx="2589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spc="400" dirty="0">
                <a:solidFill>
                  <a:schemeClr val="bg2"/>
                </a:solidFill>
                <a:latin typeface="+mj-ea"/>
                <a:ea typeface="+mj-ea"/>
              </a:rPr>
              <a:t>各营型差异</a:t>
            </a:r>
            <a:endParaRPr lang="zh-CN" altLang="en-US" sz="3200" spc="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533900" y="3592077"/>
            <a:ext cx="863600" cy="863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900" dirty="0">
                <a:solidFill>
                  <a:schemeClr val="bg2"/>
                </a:solidFill>
                <a:latin typeface="+mn-ea"/>
              </a:rPr>
              <a:t>04</a:t>
            </a:r>
            <a:endParaRPr lang="zh-CN" altLang="en-US" sz="29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522975" y="3731490"/>
            <a:ext cx="212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spc="400" dirty="0">
                <a:solidFill>
                  <a:schemeClr val="bg2"/>
                </a:solidFill>
                <a:latin typeface="+mj-ea"/>
                <a:ea typeface="+mj-ea"/>
              </a:rPr>
              <a:t>基地风采</a:t>
            </a:r>
            <a:endParaRPr lang="zh-CN" altLang="en-US" sz="3200" spc="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900774" y="6004457"/>
            <a:ext cx="390453" cy="525354"/>
            <a:chOff x="5900774" y="5794907"/>
            <a:chExt cx="390453" cy="525354"/>
          </a:xfrm>
        </p:grpSpPr>
        <p:pic>
          <p:nvPicPr>
            <p:cNvPr id="41" name="图形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900774" y="5794907"/>
              <a:ext cx="390453" cy="390453"/>
            </a:xfrm>
            <a:prstGeom prst="rect">
              <a:avLst/>
            </a:prstGeom>
          </p:spPr>
        </p:pic>
        <p:pic>
          <p:nvPicPr>
            <p:cNvPr id="42" name="图形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961099" y="6050460"/>
              <a:ext cx="269802" cy="2698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496543" y="328189"/>
            <a:ext cx="11198914" cy="6201622"/>
          </a:xfrm>
          <a:prstGeom prst="rect">
            <a:avLst/>
          </a:prstGeom>
          <a:noFill/>
          <a:ln>
            <a:gradFill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134350" y="3630177"/>
            <a:ext cx="863600" cy="863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900" dirty="0">
                <a:solidFill>
                  <a:schemeClr val="bg2"/>
                </a:solidFill>
                <a:latin typeface="+mn-ea"/>
              </a:rPr>
              <a:t>05</a:t>
            </a:r>
            <a:endParaRPr lang="zh-CN" altLang="en-US" sz="2900" dirty="0">
              <a:solidFill>
                <a:schemeClr val="bg2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123425" y="3769590"/>
            <a:ext cx="212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3200" spc="400" dirty="0">
                <a:solidFill>
                  <a:schemeClr val="bg2"/>
                </a:solidFill>
                <a:latin typeface="+mj-ea"/>
                <a:ea typeface="+mj-ea"/>
              </a:rPr>
              <a:t>报名流程</a:t>
            </a:r>
            <a:endParaRPr lang="zh-CN" altLang="en-US" sz="3200" spc="400" dirty="0">
              <a:solidFill>
                <a:schemeClr val="bg2"/>
              </a:solidFill>
              <a:latin typeface="+mj-ea"/>
              <a:ea typeface="+mj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435514" y="328189"/>
            <a:ext cx="2291271" cy="6412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基地风采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pic>
        <p:nvPicPr>
          <p:cNvPr id="7" name="图片 1" descr="JU`L9U}B[415N[F(S%OED(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95" y="2561240"/>
            <a:ext cx="3359150" cy="2519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2" descr="BA42FZ_N]TW0N_9N}%6X@D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20" y="2561240"/>
            <a:ext cx="3359150" cy="2519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4" descr="48D49FVLO[(Z57X4B{4K_}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670" y="2559652"/>
            <a:ext cx="3360738" cy="2520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基地风采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7" y="2000049"/>
            <a:ext cx="2143125" cy="3567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660" y="2000049"/>
            <a:ext cx="4756150" cy="3567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基地风采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pic>
        <p:nvPicPr>
          <p:cNvPr id="7" name="图片 6" descr="9"/>
          <p:cNvPicPr>
            <a:picLocks noChangeAspect="1"/>
          </p:cNvPicPr>
          <p:nvPr/>
        </p:nvPicPr>
        <p:blipFill>
          <a:blip r:embed="rId2"/>
          <a:srcRect r="24693"/>
          <a:stretch>
            <a:fillRect/>
          </a:stretch>
        </p:blipFill>
        <p:spPr>
          <a:xfrm>
            <a:off x="1914525" y="1729439"/>
            <a:ext cx="4835525" cy="4263390"/>
          </a:xfrm>
          <a:prstGeom prst="rect">
            <a:avLst/>
          </a:prstGeom>
        </p:spPr>
      </p:pic>
      <p:pic>
        <p:nvPicPr>
          <p:cNvPr id="8" name="图片 7" descr="教室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0" y="1729439"/>
            <a:ext cx="3196041" cy="42624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基地风采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1976070"/>
            <a:ext cx="2798763" cy="373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133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88" y="1976070"/>
            <a:ext cx="5616575" cy="3733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accent1">
                  <a:alpha val="87000"/>
                </a:schemeClr>
              </a:gs>
              <a:gs pos="100000">
                <a:schemeClr val="accent2">
                  <a:alpha val="8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37120" y="1897901"/>
            <a:ext cx="6673605" cy="1862048"/>
            <a:chOff x="2530475" y="2497976"/>
            <a:chExt cx="6673605" cy="1862048"/>
          </a:xfrm>
        </p:grpSpPr>
        <p:sp>
          <p:nvSpPr>
            <p:cNvPr id="4" name="文本框 3"/>
            <p:cNvSpPr txBox="1"/>
            <p:nvPr/>
          </p:nvSpPr>
          <p:spPr>
            <a:xfrm>
              <a:off x="2530475" y="2497976"/>
              <a:ext cx="3213100" cy="1862048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P</a:t>
              </a:r>
              <a:r>
                <a:rPr lang="en-US" altLang="zh-CN" sz="6000" dirty="0">
                  <a:solidFill>
                    <a:schemeClr val="bg2"/>
                  </a:solidFill>
                  <a:latin typeface="+mj-lt"/>
                </a:rPr>
                <a:t>art </a:t>
              </a:r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5</a:t>
              </a:r>
              <a:endParaRPr lang="zh-CN" altLang="en-US" sz="11500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6054" y="3013502"/>
              <a:ext cx="3328026" cy="830997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chemeClr val="bg2"/>
                  </a:solidFill>
                  <a:latin typeface="+mj-ea"/>
                  <a:ea typeface="+mj-ea"/>
                </a:rPr>
                <a:t>报名流程</a:t>
              </a:r>
              <a:endParaRPr lang="zh-CN" altLang="en-US" sz="48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流程图: 离页连接符 15"/>
          <p:cNvSpPr/>
          <p:nvPr/>
        </p:nvSpPr>
        <p:spPr>
          <a:xfrm flipV="1">
            <a:off x="0" y="5467350"/>
            <a:ext cx="12192000" cy="1390648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778500" y="5958383"/>
            <a:ext cx="635000" cy="635000"/>
            <a:chOff x="5724525" y="5599608"/>
            <a:chExt cx="742950" cy="742950"/>
          </a:xfrm>
        </p:grpSpPr>
        <p:sp>
          <p:nvSpPr>
            <p:cNvPr id="21" name="椭圆 20"/>
            <p:cNvSpPr/>
            <p:nvPr/>
          </p:nvSpPr>
          <p:spPr>
            <a:xfrm>
              <a:off x="5724525" y="5599608"/>
              <a:ext cx="742950" cy="74295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67585" y="5742668"/>
              <a:ext cx="456830" cy="45683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4694238" y="653676"/>
            <a:ext cx="27908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3952213" y="1966308"/>
            <a:ext cx="4287574" cy="3831318"/>
            <a:chOff x="3952213" y="1852008"/>
            <a:chExt cx="4287574" cy="3831318"/>
          </a:xfrm>
        </p:grpSpPr>
        <p:sp>
          <p:nvSpPr>
            <p:cNvPr id="6" name="椭圆 5"/>
            <p:cNvSpPr/>
            <p:nvPr/>
          </p:nvSpPr>
          <p:spPr>
            <a:xfrm>
              <a:off x="5041243" y="2712910"/>
              <a:ext cx="2109514" cy="2109514"/>
            </a:xfrm>
            <a:prstGeom prst="ellipse">
              <a:avLst/>
            </a:prstGeom>
            <a:gradFill flip="none" rotWithShape="1">
              <a:gsLst>
                <a:gs pos="29000">
                  <a:schemeClr val="accent2"/>
                </a:gs>
                <a:gs pos="85000">
                  <a:schemeClr val="accent1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952213" y="1852008"/>
              <a:ext cx="4287574" cy="3831318"/>
              <a:chOff x="3952213" y="1852008"/>
              <a:chExt cx="4287574" cy="3831318"/>
            </a:xfrm>
            <a:gradFill>
              <a:gsLst>
                <a:gs pos="43000">
                  <a:schemeClr val="accent2"/>
                </a:gs>
                <a:gs pos="82000">
                  <a:schemeClr val="accent1"/>
                </a:gs>
              </a:gsLst>
              <a:path path="circle">
                <a:fillToRect l="100000" b="100000"/>
              </a:path>
            </a:gradFill>
          </p:grpSpPr>
          <p:sp>
            <p:nvSpPr>
              <p:cNvPr id="7" name="椭圆 6"/>
              <p:cNvSpPr/>
              <p:nvPr/>
            </p:nvSpPr>
            <p:spPr>
              <a:xfrm rot="16200000" flipV="1">
                <a:off x="7357747" y="3326647"/>
                <a:ext cx="882040" cy="882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 flipV="1">
                <a:off x="3952213" y="3326647"/>
                <a:ext cx="882040" cy="882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2600000" flipV="1">
                <a:off x="6506363" y="1852008"/>
                <a:ext cx="882040" cy="882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 rot="12600000" flipV="1">
                <a:off x="4803596" y="4801286"/>
                <a:ext cx="882040" cy="882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 rot="9000000" flipV="1">
                <a:off x="4803597" y="1852008"/>
                <a:ext cx="882040" cy="882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rot="9000000" flipV="1">
                <a:off x="6506364" y="4801286"/>
                <a:ext cx="882040" cy="882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0" name="图形 1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583767" y="3255434"/>
              <a:ext cx="1024466" cy="1024466"/>
            </a:xfrm>
            <a:prstGeom prst="rect">
              <a:avLst/>
            </a:prstGeom>
          </p:spPr>
        </p:pic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11299" y="2032469"/>
              <a:ext cx="466634" cy="466634"/>
            </a:xfrm>
            <a:prstGeom prst="rect">
              <a:avLst/>
            </a:prstGeom>
          </p:spPr>
        </p:pic>
        <p:pic>
          <p:nvPicPr>
            <p:cNvPr id="25" name="图形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2319" y="1940722"/>
              <a:ext cx="650128" cy="650128"/>
            </a:xfrm>
            <a:prstGeom prst="rect">
              <a:avLst/>
            </a:prstGeom>
          </p:spPr>
        </p:pic>
        <p:pic>
          <p:nvPicPr>
            <p:cNvPr id="27" name="图形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19619" y="3388519"/>
              <a:ext cx="758296" cy="758296"/>
            </a:xfrm>
            <a:prstGeom prst="rect">
              <a:avLst/>
            </a:prstGeom>
          </p:spPr>
        </p:pic>
        <p:pic>
          <p:nvPicPr>
            <p:cNvPr id="29" name="图形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4081116" y="3455550"/>
              <a:ext cx="624234" cy="624234"/>
            </a:xfrm>
            <a:prstGeom prst="rect">
              <a:avLst/>
            </a:prstGeom>
          </p:spPr>
        </p:pic>
        <p:pic>
          <p:nvPicPr>
            <p:cNvPr id="31" name="图形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83769" y="4881459"/>
              <a:ext cx="721694" cy="721694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78626" y="4973549"/>
              <a:ext cx="537514" cy="537514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7367534" y="1921457"/>
            <a:ext cx="1815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2"/>
                </a:solidFill>
                <a:latin typeface="+mj-ea"/>
                <a:ea typeface="+mj-ea"/>
              </a:rPr>
              <a:t>学员入营</a:t>
            </a:r>
            <a:endParaRPr lang="zh-CN" altLang="en-US" sz="22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77208" y="2286442"/>
            <a:ext cx="3486067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集训营开始提供入营后全部服务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239787" y="3425910"/>
            <a:ext cx="1815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2"/>
                </a:solidFill>
                <a:latin typeface="+mj-ea"/>
                <a:ea typeface="+mj-ea"/>
              </a:rPr>
              <a:t>学员通知</a:t>
            </a:r>
            <a:endParaRPr lang="zh-CN" altLang="en-US" sz="22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349462" y="3790895"/>
            <a:ext cx="3156924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前期服务班主任通知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入营前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3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天电话通知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67534" y="4910103"/>
            <a:ext cx="1815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2"/>
                </a:solidFill>
                <a:latin typeface="+mj-ea"/>
                <a:ea typeface="+mj-ea"/>
              </a:rPr>
              <a:t>手续办理</a:t>
            </a:r>
            <a:endParaRPr lang="zh-CN" altLang="en-US" sz="22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77209" y="5275088"/>
            <a:ext cx="3619416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信息录入、收取预约卡及优惠申请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136305" y="3425910"/>
            <a:ext cx="1815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+mj-ea"/>
                <a:ea typeface="+mj-ea"/>
              </a:rPr>
              <a:t>协议准备</a:t>
            </a:r>
            <a:endParaRPr lang="zh-CN" altLang="en-US" sz="2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47274" y="3790895"/>
            <a:ext cx="2799977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根据信息表内容准备不同协议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992164" y="4894487"/>
            <a:ext cx="18159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+mj-ea"/>
                <a:ea typeface="+mj-ea"/>
              </a:rPr>
              <a:t>协议签署</a:t>
            </a:r>
            <a:endParaRPr lang="zh-CN" altLang="en-US" sz="2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77329" y="5325374"/>
            <a:ext cx="3156924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检查协议签署是否正确无误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514600" y="1960825"/>
            <a:ext cx="229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accent1"/>
                </a:solidFill>
                <a:latin typeface="+mj-ea"/>
                <a:ea typeface="+mj-ea"/>
              </a:rPr>
              <a:t>提交报名信息表</a:t>
            </a:r>
            <a:endParaRPr lang="zh-CN" altLang="en-US" sz="2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683555" y="2353454"/>
            <a:ext cx="2537316" cy="43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至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QQ3336179805</a:t>
            </a:r>
            <a:endParaRPr lang="en-US" altLang="zh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581525" y="297042"/>
            <a:ext cx="3057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报名流程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accent1">
                  <a:alpha val="87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669381" y="3352800"/>
            <a:ext cx="6853238" cy="3176005"/>
            <a:chOff x="2669381" y="3260725"/>
            <a:chExt cx="6853238" cy="3176005"/>
          </a:xfrm>
        </p:grpSpPr>
        <p:sp>
          <p:nvSpPr>
            <p:cNvPr id="15" name="文本框 14"/>
            <p:cNvSpPr txBox="1"/>
            <p:nvPr/>
          </p:nvSpPr>
          <p:spPr>
            <a:xfrm>
              <a:off x="2669381" y="3260725"/>
              <a:ext cx="6853238" cy="1323439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b="1" dirty="0">
                  <a:solidFill>
                    <a:schemeClr val="bg1"/>
                  </a:solidFill>
                  <a:latin typeface="+mj-ea"/>
                  <a:ea typeface="+mj-ea"/>
                </a:rPr>
                <a:t>感谢您的观看</a:t>
              </a:r>
              <a:endParaRPr lang="zh-CN" altLang="en-US" sz="8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181350" y="4507151"/>
              <a:ext cx="5829300" cy="523220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spc="300" dirty="0">
                  <a:solidFill>
                    <a:schemeClr val="bg1"/>
                  </a:solidFill>
                  <a:latin typeface="+mj-lt"/>
                </a:rPr>
                <a:t>Thank You For Your Watching</a:t>
              </a:r>
              <a:endParaRPr lang="zh-CN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5912644" y="5258534"/>
              <a:ext cx="36671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5288280" y="6098176"/>
              <a:ext cx="16154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何晰羽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0"/>
            <a:ext cx="12192000" cy="1981197"/>
            <a:chOff x="0" y="4876803"/>
            <a:chExt cx="12192000" cy="1981197"/>
          </a:xfrm>
        </p:grpSpPr>
        <p:sp>
          <p:nvSpPr>
            <p:cNvPr id="14" name="流程图: 离页连接符 13"/>
            <p:cNvSpPr/>
            <p:nvPr/>
          </p:nvSpPr>
          <p:spPr>
            <a:xfrm>
              <a:off x="0" y="4876803"/>
              <a:ext cx="12192000" cy="1981197"/>
            </a:xfrm>
            <a:prstGeom prst="flowChartOffpage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 flipV="1">
              <a:off x="5778500" y="5501183"/>
              <a:ext cx="635000" cy="635000"/>
              <a:chOff x="5724525" y="5777922"/>
              <a:chExt cx="742950" cy="74295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724525" y="5777922"/>
                <a:ext cx="742950" cy="74295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162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7" name="图形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867586" y="5920980"/>
                <a:ext cx="456830" cy="456830"/>
              </a:xfrm>
              <a:prstGeom prst="rect">
                <a:avLst/>
              </a:prstGeom>
            </p:spPr>
          </p:pic>
        </p:grp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4383087" y="2327185"/>
            <a:ext cx="27908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accent1">
                  <a:alpha val="87000"/>
                </a:schemeClr>
              </a:gs>
              <a:gs pos="100000">
                <a:schemeClr val="accent2">
                  <a:alpha val="8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37120" y="1897901"/>
            <a:ext cx="6305060" cy="1862048"/>
            <a:chOff x="2530475" y="2497976"/>
            <a:chExt cx="6305060" cy="1862048"/>
          </a:xfrm>
        </p:grpSpPr>
        <p:sp>
          <p:nvSpPr>
            <p:cNvPr id="4" name="文本框 3"/>
            <p:cNvSpPr txBox="1"/>
            <p:nvPr/>
          </p:nvSpPr>
          <p:spPr>
            <a:xfrm>
              <a:off x="2530475" y="2497976"/>
              <a:ext cx="3213100" cy="1862048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P</a:t>
              </a:r>
              <a:r>
                <a:rPr lang="en-US" altLang="zh-CN" sz="6000" dirty="0">
                  <a:solidFill>
                    <a:schemeClr val="bg2"/>
                  </a:solidFill>
                  <a:latin typeface="+mj-lt"/>
                </a:rPr>
                <a:t>art </a:t>
              </a:r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1</a:t>
              </a:r>
              <a:endParaRPr lang="zh-CN" altLang="en-US" sz="11500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6054" y="3013502"/>
              <a:ext cx="2959481" cy="830997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chemeClr val="bg2"/>
                  </a:solidFill>
                  <a:latin typeface="+mj-ea"/>
                  <a:ea typeface="+mj-ea"/>
                </a:rPr>
                <a:t>辅导模式</a:t>
              </a:r>
              <a:endParaRPr lang="zh-CN" altLang="en-US" sz="48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流程图: 离页连接符 15"/>
          <p:cNvSpPr/>
          <p:nvPr/>
        </p:nvSpPr>
        <p:spPr>
          <a:xfrm flipV="1">
            <a:off x="0" y="5467350"/>
            <a:ext cx="12192000" cy="1390648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778500" y="5958383"/>
            <a:ext cx="635000" cy="635000"/>
            <a:chOff x="5724525" y="5599608"/>
            <a:chExt cx="742950" cy="742950"/>
          </a:xfrm>
        </p:grpSpPr>
        <p:sp>
          <p:nvSpPr>
            <p:cNvPr id="21" name="椭圆 20"/>
            <p:cNvSpPr/>
            <p:nvPr/>
          </p:nvSpPr>
          <p:spPr>
            <a:xfrm>
              <a:off x="5724525" y="5599608"/>
              <a:ext cx="742950" cy="74295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867585" y="5742668"/>
              <a:ext cx="456830" cy="45683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4694238" y="653676"/>
            <a:ext cx="27908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4938766" y="297042"/>
            <a:ext cx="2543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辅导模式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graphicFrame>
        <p:nvGraphicFramePr>
          <p:cNvPr id="31" name="表格 -1"/>
          <p:cNvGraphicFramePr/>
          <p:nvPr/>
        </p:nvGraphicFramePr>
        <p:xfrm>
          <a:off x="1962150" y="1568450"/>
          <a:ext cx="8496300" cy="451612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50113"/>
                <a:gridCol w="2968353"/>
                <a:gridCol w="4077834"/>
              </a:tblGrid>
              <a:tr h="346710">
                <a:tc gridSpan="2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事  项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" anchor="ctr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dirty="0">
                          <a:solidFill>
                            <a:schemeClr val="bg1"/>
                          </a:solidFill>
                        </a:rPr>
                        <a:t>时间段</a:t>
                      </a:r>
                      <a:endParaRPr lang="zh-CN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67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>
                          <a:solidFill>
                            <a:srgbClr val="002060"/>
                          </a:solidFill>
                        </a:rPr>
                        <a:t>起床时间</a:t>
                      </a:r>
                      <a:endParaRPr lang="zh-CN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宿舍楼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 dirty="0">
                          <a:solidFill>
                            <a:srgbClr val="002060"/>
                          </a:solidFill>
                        </a:rPr>
                        <a:t>6:30</a:t>
                      </a:r>
                      <a:r>
                        <a:rPr lang="zh-CN" altLang="en-US" sz="2000" dirty="0">
                          <a:solidFill>
                            <a:srgbClr val="002060"/>
                          </a:solidFill>
                        </a:rPr>
                        <a:t>敲门起床</a:t>
                      </a:r>
                      <a:endParaRPr lang="zh-CN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6710">
                <a:tc row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dirty="0">
                          <a:solidFill>
                            <a:srgbClr val="002060"/>
                          </a:solidFill>
                        </a:rPr>
                        <a:t>学习时间</a:t>
                      </a:r>
                      <a:endParaRPr lang="zh-CN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solidFill>
                            <a:srgbClr val="002060"/>
                          </a:solidFill>
                        </a:rPr>
                        <a:t>第一次点名</a:t>
                      </a:r>
                      <a:endParaRPr lang="zh-CN" altLang="en-US" sz="18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 dirty="0">
                          <a:solidFill>
                            <a:srgbClr val="002060"/>
                          </a:solidFill>
                        </a:rPr>
                        <a:t>7:20</a:t>
                      </a:r>
                      <a:endParaRPr lang="en-US" altLang="zh-CN" sz="20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7345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早自习时间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>
                          <a:solidFill>
                            <a:srgbClr val="002060"/>
                          </a:solidFill>
                        </a:rPr>
                        <a:t>7:20——8:30</a:t>
                      </a:r>
                      <a:endParaRPr lang="en-US" altLang="zh-CN" sz="20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6075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单词测试时间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 dirty="0">
                          <a:solidFill>
                            <a:srgbClr val="002060"/>
                          </a:solidFill>
                        </a:rPr>
                        <a:t>8:30——8:50</a:t>
                      </a:r>
                      <a:endParaRPr lang="en-US" altLang="zh-CN" sz="20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7980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solidFill>
                            <a:srgbClr val="002060"/>
                          </a:solidFill>
                        </a:rPr>
                        <a:t>课间休息时间</a:t>
                      </a:r>
                      <a:endParaRPr lang="zh-CN" altLang="en-US" sz="18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>
                          <a:solidFill>
                            <a:srgbClr val="002060"/>
                          </a:solidFill>
                        </a:rPr>
                        <a:t>8:50——9:00</a:t>
                      </a:r>
                      <a:endParaRPr lang="en-US" altLang="zh-CN" sz="20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6075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上午上课时间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 dirty="0">
                          <a:solidFill>
                            <a:srgbClr val="002060"/>
                          </a:solidFill>
                        </a:rPr>
                        <a:t>9:00——12:00</a:t>
                      </a:r>
                      <a:endParaRPr lang="en-US" altLang="zh-CN" sz="20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4805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solidFill>
                            <a:srgbClr val="002060"/>
                          </a:solidFill>
                        </a:rPr>
                        <a:t>第二次点名</a:t>
                      </a:r>
                      <a:endParaRPr lang="zh-CN" altLang="en-US" sz="18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>
                          <a:solidFill>
                            <a:srgbClr val="002060"/>
                          </a:solidFill>
                        </a:rPr>
                        <a:t>14:20</a:t>
                      </a:r>
                      <a:endParaRPr lang="en-US" altLang="zh-CN" sz="20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7980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solidFill>
                            <a:srgbClr val="002060"/>
                          </a:solidFill>
                        </a:rPr>
                        <a:t>下午上课时间</a:t>
                      </a:r>
                      <a:endParaRPr lang="zh-CN" altLang="en-US" sz="18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 dirty="0">
                          <a:solidFill>
                            <a:srgbClr val="002060"/>
                          </a:solidFill>
                        </a:rPr>
                        <a:t>14:30——17:30</a:t>
                      </a:r>
                      <a:endParaRPr lang="en-US" altLang="zh-CN" sz="20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6075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solidFill>
                            <a:srgbClr val="002060"/>
                          </a:solidFill>
                        </a:rPr>
                        <a:t>第三次点名</a:t>
                      </a:r>
                      <a:endParaRPr lang="zh-CN" altLang="en-US" sz="18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>
                          <a:solidFill>
                            <a:srgbClr val="002060"/>
                          </a:solidFill>
                        </a:rPr>
                        <a:t>18:20</a:t>
                      </a:r>
                      <a:endParaRPr lang="en-US" altLang="zh-CN" sz="20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291465">
                <a:tc vMerge="1"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solidFill>
                            <a:srgbClr val="002060"/>
                          </a:solidFill>
                        </a:rPr>
                        <a:t>晚自习时间</a:t>
                      </a:r>
                      <a:endParaRPr lang="zh-CN" altLang="en-US" sz="18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>
                          <a:solidFill>
                            <a:srgbClr val="002060"/>
                          </a:solidFill>
                        </a:rPr>
                        <a:t>18:30——21:30</a:t>
                      </a:r>
                      <a:endParaRPr lang="en-US" altLang="zh-CN" sz="20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981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>
                          <a:solidFill>
                            <a:srgbClr val="002060"/>
                          </a:solidFill>
                        </a:rPr>
                        <a:t>洗漱时间</a:t>
                      </a:r>
                      <a:endParaRPr lang="zh-CN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>
                          <a:solidFill>
                            <a:srgbClr val="002060"/>
                          </a:solidFill>
                        </a:rPr>
                        <a:t>宿舍楼</a:t>
                      </a:r>
                      <a:endParaRPr lang="zh-CN" altLang="en-US" sz="18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>
                          <a:solidFill>
                            <a:srgbClr val="002060"/>
                          </a:solidFill>
                        </a:rPr>
                        <a:t>22:00——23:00</a:t>
                      </a:r>
                      <a:endParaRPr lang="en-US" altLang="zh-CN" sz="20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  <a:tr h="3467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>
                          <a:solidFill>
                            <a:srgbClr val="002060"/>
                          </a:solidFill>
                        </a:rPr>
                        <a:t>就寝时间</a:t>
                      </a:r>
                      <a:endParaRPr lang="zh-CN" alt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2060"/>
                          </a:solidFill>
                        </a:rPr>
                        <a:t>宿舍楼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000" dirty="0">
                          <a:solidFill>
                            <a:srgbClr val="002060"/>
                          </a:solidFill>
                        </a:rPr>
                        <a:t>23:00</a:t>
                      </a:r>
                      <a:r>
                        <a:rPr lang="zh-CN" altLang="en-US" sz="2000" dirty="0">
                          <a:solidFill>
                            <a:srgbClr val="002060"/>
                          </a:solidFill>
                        </a:rPr>
                        <a:t>查寝熄灯</a:t>
                      </a:r>
                      <a:endParaRPr lang="zh-CN" alt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0" marR="0" marT="0" marB="1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/>
          <p:cNvSpPr txBox="1"/>
          <p:nvPr/>
        </p:nvSpPr>
        <p:spPr>
          <a:xfrm>
            <a:off x="4824466" y="297042"/>
            <a:ext cx="2543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辅导模式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pic>
        <p:nvPicPr>
          <p:cNvPr id="5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811070"/>
            <a:ext cx="5292140" cy="3972242"/>
          </a:xfrm>
          <a:prstGeom prst="parallelogram">
            <a:avLst/>
          </a:prstGeom>
          <a:noFill/>
          <a:ln w="9525">
            <a:noFill/>
          </a:ln>
        </p:spPr>
      </p:pic>
      <p:pic>
        <p:nvPicPr>
          <p:cNvPr id="60" name="图片 10" descr="专业课1对1服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2284462"/>
            <a:ext cx="4665869" cy="3498850"/>
          </a:xfrm>
          <a:prstGeom prst="parallelogram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542925" y="5965289"/>
            <a:ext cx="4010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Times New Roman" panose="02020603050405020304" charset="0"/>
              </a:rPr>
              <a:t>公共课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sym typeface="Times New Roman" panose="02020603050405020304" charset="0"/>
              </a:rPr>
              <a:t>50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Times New Roman" panose="02020603050405020304" charset="0"/>
              </a:rPr>
              <a:t>人小班授课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Times New Roman" panose="02020603050405020304" charset="0"/>
            </a:endParaRPr>
          </a:p>
          <a:p>
            <a:pPr algn="ctr"/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Times New Roman" panose="02020603050405020304" charset="0"/>
              </a:rPr>
              <a:t>固定座位、朗读室、自习室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Times New Roman" panose="02020603050405020304" charset="0"/>
            </a:endParaRPr>
          </a:p>
        </p:txBody>
      </p:sp>
      <p:sp>
        <p:nvSpPr>
          <p:cNvPr id="61" name="文本框 3"/>
          <p:cNvSpPr txBox="1"/>
          <p:nvPr/>
        </p:nvSpPr>
        <p:spPr>
          <a:xfrm>
            <a:off x="8483600" y="1580882"/>
            <a:ext cx="265906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sym typeface="Times New Roman" panose="02020603050405020304" charset="0"/>
              </a:rPr>
              <a:t>专业课一对一辅导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sym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accent1">
                  <a:alpha val="87000"/>
                </a:schemeClr>
              </a:gs>
              <a:gs pos="100000">
                <a:schemeClr val="accent2">
                  <a:alpha val="8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37120" y="1897901"/>
            <a:ext cx="6305060" cy="1862048"/>
            <a:chOff x="2530475" y="2497976"/>
            <a:chExt cx="6305060" cy="1862048"/>
          </a:xfrm>
        </p:grpSpPr>
        <p:sp>
          <p:nvSpPr>
            <p:cNvPr id="4" name="文本框 3"/>
            <p:cNvSpPr txBox="1"/>
            <p:nvPr/>
          </p:nvSpPr>
          <p:spPr>
            <a:xfrm>
              <a:off x="2530475" y="2497976"/>
              <a:ext cx="3213100" cy="1862048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P</a:t>
              </a:r>
              <a:r>
                <a:rPr lang="en-US" altLang="zh-CN" sz="6000" dirty="0">
                  <a:solidFill>
                    <a:schemeClr val="bg2"/>
                  </a:solidFill>
                  <a:latin typeface="+mj-lt"/>
                </a:rPr>
                <a:t>art </a:t>
              </a:r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2</a:t>
              </a:r>
              <a:endParaRPr lang="zh-CN" altLang="en-US" sz="11500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6054" y="3013502"/>
              <a:ext cx="2959481" cy="830997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chemeClr val="bg2"/>
                  </a:solidFill>
                  <a:latin typeface="+mj-ea"/>
                  <a:ea typeface="+mj-ea"/>
                </a:rPr>
                <a:t>授课师资</a:t>
              </a:r>
              <a:endParaRPr lang="zh-CN" altLang="en-US" sz="48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流程图: 离页连接符 15"/>
          <p:cNvSpPr/>
          <p:nvPr/>
        </p:nvSpPr>
        <p:spPr>
          <a:xfrm flipV="1">
            <a:off x="0" y="5467350"/>
            <a:ext cx="12192000" cy="1390648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778500" y="5958383"/>
            <a:ext cx="635000" cy="635000"/>
            <a:chOff x="5724525" y="5599608"/>
            <a:chExt cx="742950" cy="742950"/>
          </a:xfrm>
        </p:grpSpPr>
        <p:sp>
          <p:nvSpPr>
            <p:cNvPr id="21" name="椭圆 20"/>
            <p:cNvSpPr/>
            <p:nvPr/>
          </p:nvSpPr>
          <p:spPr>
            <a:xfrm>
              <a:off x="5724525" y="5599608"/>
              <a:ext cx="742950" cy="74295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867585" y="5742668"/>
              <a:ext cx="456830" cy="45683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4694238" y="653676"/>
            <a:ext cx="27908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824466" y="297042"/>
            <a:ext cx="2543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授课师资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pic>
        <p:nvPicPr>
          <p:cNvPr id="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953" y="1557339"/>
            <a:ext cx="7269162" cy="42608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文本框 34"/>
          <p:cNvSpPr txBox="1"/>
          <p:nvPr/>
        </p:nvSpPr>
        <p:spPr>
          <a:xfrm>
            <a:off x="672465" y="3037205"/>
            <a:ext cx="2646878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北京总部明星老师</a:t>
            </a:r>
            <a:endParaRPr lang="en-US" altLang="zh-CN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algn="ctr"/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+</a:t>
            </a:r>
            <a:endParaRPr lang="en-US" altLang="zh-CN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algn="ctr"/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武汉总部</a:t>
            </a:r>
            <a:r>
              <a:rPr lang="en-US" altLang="zh-CN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VIP</a:t>
            </a:r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老师</a:t>
            </a:r>
            <a:endParaRPr lang="zh-CN" altLang="en-US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4824466" y="297042"/>
            <a:ext cx="2543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+mj-ea"/>
                <a:ea typeface="+mj-ea"/>
              </a:rPr>
              <a:t>授课师资</a:t>
            </a:r>
            <a:endParaRPr lang="zh-CN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0" y="80386"/>
            <a:ext cx="2291271" cy="641243"/>
          </a:xfrm>
          <a:prstGeom prst="rect">
            <a:avLst/>
          </a:prstGeom>
        </p:spPr>
      </p:pic>
      <p:pic>
        <p:nvPicPr>
          <p:cNvPr id="35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496344"/>
            <a:ext cx="3654425" cy="2319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8" y="2042319"/>
            <a:ext cx="3475037" cy="2773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" name="文本框 36"/>
          <p:cNvSpPr txBox="1"/>
          <p:nvPr/>
        </p:nvSpPr>
        <p:spPr>
          <a:xfrm>
            <a:off x="4325143" y="5331142"/>
            <a:ext cx="3541713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目标院校目标专业研究生</a:t>
            </a:r>
            <a:endParaRPr lang="zh-CN" altLang="en-US" sz="24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7000">
                <a:schemeClr val="accent1">
                  <a:alpha val="87000"/>
                </a:schemeClr>
              </a:gs>
              <a:gs pos="100000">
                <a:schemeClr val="accent2">
                  <a:alpha val="8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937120" y="1897901"/>
            <a:ext cx="6673605" cy="1862048"/>
            <a:chOff x="2530475" y="2497976"/>
            <a:chExt cx="6673605" cy="1862048"/>
          </a:xfrm>
        </p:grpSpPr>
        <p:sp>
          <p:nvSpPr>
            <p:cNvPr id="4" name="文本框 3"/>
            <p:cNvSpPr txBox="1"/>
            <p:nvPr/>
          </p:nvSpPr>
          <p:spPr>
            <a:xfrm>
              <a:off x="2530475" y="2497976"/>
              <a:ext cx="3213100" cy="1862048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P</a:t>
              </a:r>
              <a:r>
                <a:rPr lang="en-US" altLang="zh-CN" sz="6000" dirty="0">
                  <a:solidFill>
                    <a:schemeClr val="bg2"/>
                  </a:solidFill>
                  <a:latin typeface="+mj-lt"/>
                </a:rPr>
                <a:t>art </a:t>
              </a:r>
              <a:r>
                <a:rPr lang="en-US" altLang="zh-CN" sz="11500" dirty="0">
                  <a:solidFill>
                    <a:schemeClr val="bg2"/>
                  </a:solidFill>
                  <a:latin typeface="+mj-lt"/>
                </a:rPr>
                <a:t>3</a:t>
              </a:r>
              <a:endParaRPr lang="zh-CN" altLang="en-US" sz="11500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6054" y="3013502"/>
              <a:ext cx="3328026" cy="830997"/>
            </a:xfrm>
            <a:prstGeom prst="rect">
              <a:avLst/>
            </a:prstGeom>
            <a:noFill/>
            <a:effectLst>
              <a:outerShdw blurRad="50800" dist="25400" dir="270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chemeClr val="bg2"/>
                  </a:solidFill>
                  <a:latin typeface="+mj-ea"/>
                  <a:ea typeface="+mj-ea"/>
                </a:rPr>
                <a:t>各营型差异</a:t>
              </a:r>
              <a:endParaRPr lang="zh-CN" altLang="en-US" sz="4800" b="1" dirty="0">
                <a:solidFill>
                  <a:schemeClr val="bg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流程图: 离页连接符 15"/>
          <p:cNvSpPr/>
          <p:nvPr/>
        </p:nvSpPr>
        <p:spPr>
          <a:xfrm flipV="1">
            <a:off x="0" y="5467350"/>
            <a:ext cx="12192000" cy="1390648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778500" y="5958383"/>
            <a:ext cx="635000" cy="635000"/>
            <a:chOff x="5724525" y="5599608"/>
            <a:chExt cx="742950" cy="742950"/>
          </a:xfrm>
        </p:grpSpPr>
        <p:sp>
          <p:nvSpPr>
            <p:cNvPr id="21" name="椭圆 20"/>
            <p:cNvSpPr/>
            <p:nvPr/>
          </p:nvSpPr>
          <p:spPr>
            <a:xfrm>
              <a:off x="5724525" y="5599608"/>
              <a:ext cx="742950" cy="74295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5867585" y="5742668"/>
              <a:ext cx="456830" cy="45683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2366" r="14562" b="50260"/>
          <a:stretch>
            <a:fillRect/>
          </a:stretch>
        </p:blipFill>
        <p:spPr>
          <a:xfrm>
            <a:off x="4694238" y="653676"/>
            <a:ext cx="2790825" cy="781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rgbClr val="EA5504"/>
      </a:dk1>
      <a:lt1>
        <a:srgbClr val="FFFFFF"/>
      </a:lt1>
      <a:dk2>
        <a:srgbClr val="8E9AA4"/>
      </a:dk2>
      <a:lt2>
        <a:srgbClr val="FFFFFF"/>
      </a:lt2>
      <a:accent1>
        <a:srgbClr val="36254B"/>
      </a:accent1>
      <a:accent2>
        <a:srgbClr val="DA484C"/>
      </a:accent2>
      <a:accent3>
        <a:srgbClr val="E15C2F"/>
      </a:accent3>
      <a:accent4>
        <a:srgbClr val="FB7643"/>
      </a:accent4>
      <a:accent5>
        <a:srgbClr val="EF994E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 Semi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2089</Words>
  <Application>WPS 演示</Application>
  <PresentationFormat>宽屏</PresentationFormat>
  <Paragraphs>900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微软雅黑 Light</vt:lpstr>
      <vt:lpstr>黑体</vt:lpstr>
      <vt:lpstr>微软雅黑</vt:lpstr>
      <vt:lpstr>Times New Roman</vt:lpstr>
      <vt:lpstr>Segoe UI Semilight</vt:lpstr>
      <vt:lpstr>Segoe UI</vt:lpstr>
      <vt:lpstr>Arial Unicode MS</vt:lpstr>
      <vt:lpstr>Calibri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文杰</dc:creator>
  <cp:lastModifiedBy>Administrator</cp:lastModifiedBy>
  <cp:revision>117</cp:revision>
  <dcterms:created xsi:type="dcterms:W3CDTF">2018-09-13T10:04:00Z</dcterms:created>
  <dcterms:modified xsi:type="dcterms:W3CDTF">2019-04-04T01:21:50Z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